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24384000" cy="13716000"/>
  <p:notesSz cx="6858000" cy="9144000"/>
  <p:embeddedFontLst>
    <p:embeddedFont>
      <p:font typeface="Chango Regular"/>
      <p:regular r:id="rId33"/>
    </p:embeddedFont>
    <p:embeddedFont>
      <p:font typeface="Pretendard Bold"/>
      <p:bold r:id="rId34"/>
    </p:embeddedFont>
    <p:embeddedFont>
      <p:font typeface="Pretendard ExtraLight"/>
      <p:regular r:id="rId35"/>
    </p:embeddedFont>
    <p:embeddedFont>
      <p:font typeface="Pretendard Medium"/>
      <p:bold r:id="rId36"/>
    </p:embeddedFont>
    <p:embeddedFont>
      <p:font typeface="Pretendard Black"/>
      <p:bold r:id="rId37"/>
    </p:embeddedFont>
    <p:embeddedFont>
      <p:font typeface="Pretendard ExtraBold"/>
      <p:bold r:id="rId38"/>
    </p:embeddedFont>
    <p:embeddedFont>
      <p:font typeface="Pretendard Regular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1.fntdata" Type="http://schemas.openxmlformats.org/officeDocument/2006/relationships/font"/><Relationship Id="rId34" Target="fonts/font2.fntdata" Type="http://schemas.openxmlformats.org/officeDocument/2006/relationships/font"/><Relationship Id="rId35" Target="fonts/font3.fntdata" Type="http://schemas.openxmlformats.org/officeDocument/2006/relationships/font"/><Relationship Id="rId36" Target="fonts/font4.fntdata" Type="http://schemas.openxmlformats.org/officeDocument/2006/relationships/font"/><Relationship Id="rId37" Target="fonts/font5.fntdata" Type="http://schemas.openxmlformats.org/officeDocument/2006/relationships/font"/><Relationship Id="rId38" Target="fonts/font6.fntdata" Type="http://schemas.openxmlformats.org/officeDocument/2006/relationships/font"/><Relationship Id="rId39" Target="fonts/font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18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 rot="0">
            <a:off x="-5384800" y="-4330700"/>
            <a:ext cx="18021300" cy="1802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14478000" y="5397500"/>
            <a:ext cx="12992100" cy="129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6600" y="4546600"/>
            <a:ext cx="12763500" cy="12763500"/>
          </a:xfrm>
          <a:prstGeom prst="rect">
            <a:avLst/>
          </a:prstGeom>
          <a:effectLst>
            <a:outerShdw dir="2700000" dist="1177622" blurRad="1020606">
              <a:srgbClr val="000000">
                <a:alpha val="5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 rot="3420000">
            <a:off x="-2425700" y="2324100"/>
            <a:ext cx="6794500" cy="697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13080000">
            <a:off x="19100800" y="-1282700"/>
            <a:ext cx="4851400" cy="485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49500" y="7150100"/>
            <a:ext cx="18796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34100" y="3200400"/>
            <a:ext cx="116078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08700" y="6413500"/>
            <a:ext cx="116078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1257300"/>
            <a:ext cx="1117600" cy="110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20027900" y="9448800"/>
            <a:ext cx="1879600" cy="1854200"/>
          </a:xfrm>
          <a:prstGeom prst="rect">
            <a:avLst/>
          </a:prstGeom>
          <a:effectLst>
            <a:outerShdw dir="6660000" dist="214549" blurRad="213834">
              <a:srgbClr val="000000">
                <a:alpha val="33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16916400" y="1816100"/>
            <a:ext cx="520700" cy="520700"/>
          </a:xfrm>
          <a:prstGeom prst="rect">
            <a:avLst/>
          </a:prstGeom>
          <a:effectLst>
            <a:outerShdw dir="3600000" dist="79595" blurRad="69845">
              <a:srgbClr val="000000">
                <a:alpha val="21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0700000">
            <a:off x="5156200" y="11239500"/>
            <a:ext cx="1231900" cy="1231900"/>
          </a:xfrm>
          <a:prstGeom prst="rect">
            <a:avLst/>
          </a:prstGeom>
          <a:effectLst>
            <a:outerShdw dir="3600000" dist="198182" blurRad="177892">
              <a:srgbClr val="000000">
                <a:alpha val="18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5435600" y="2921000"/>
            <a:ext cx="13182600" cy="3886200"/>
          </a:xfrm>
          <a:prstGeom prst="rect">
            <a:avLst/>
          </a:prstGeom>
        </p:spPr>
        <p:txBody>
          <a:bodyPr anchor="ctr" rtlCol="false" lIns="0" tIns="253296" rIns="0" bIns="253296"/>
          <a:lstStyle/>
          <a:p>
            <a:pPr algn="ctr" lvl="0">
              <a:lnSpc>
                <a:spcPct val="83830"/>
              </a:lnSpc>
            </a:pP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알고리즘</a:t>
            </a: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코딩테스트</a:t>
            </a:r>
          </a:p>
          <a:p>
            <a:pPr algn="ctr" lvl="0">
              <a:lnSpc>
                <a:spcPct val="83830"/>
              </a:lnSpc>
            </a:pP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11,12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6700" y="1143000"/>
            <a:ext cx="6070600" cy="939800"/>
          </a:xfrm>
          <a:prstGeom prst="rect">
            <a:avLst/>
          </a:prstGeom>
        </p:spPr>
        <p:txBody>
          <a:bodyPr anchor="ctr" rtlCol="false" lIns="0" tIns="97450" rIns="0" bIns="97450"/>
          <a:lstStyle/>
          <a:p>
            <a:pPr algn="ctr" lvl="0">
              <a:lnSpc>
                <a:spcPct val="83830"/>
              </a:lnSpc>
            </a:pPr>
            <a:r>
              <a:rPr lang="en-US" sz="3935" b="false" i="false" u="none" strike="noStrike" spc="-157">
                <a:solidFill>
                  <a:srgbClr val="FFFFFF"/>
                </a:solidFill>
                <a:latin typeface="Chango Regular"/>
              </a:rPr>
              <a:t>ecole 11,12</a:t>
            </a:r>
            <a:r>
              <a:rPr lang="ko-KR" sz="3935" b="false" i="false" u="none" strike="noStrike" spc="-157">
                <a:solidFill>
                  <a:srgbClr val="FFFFFF"/>
                </a:solidFill>
                <a:ea typeface="Chango Regular"/>
              </a:rPr>
              <a:t>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1700" y="11544300"/>
            <a:ext cx="4559300" cy="622300"/>
          </a:xfrm>
          <a:prstGeom prst="rect">
            <a:avLst/>
          </a:prstGeom>
        </p:spPr>
        <p:txBody>
          <a:bodyPr anchor="ctr" rtlCol="false" lIns="0" tIns="86603" rIns="0" bIns="86603"/>
          <a:lstStyle/>
          <a:p>
            <a:pPr algn="ctr" lvl="0">
              <a:lnSpc>
                <a:spcPct val="83830"/>
              </a:lnSpc>
            </a:pP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소프트웨어학과</a:t>
            </a:r>
            <a:r>
              <a:rPr lang="en-US" sz="3497" b="false" i="false" u="none" strike="noStrike" spc="-17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박세현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1700" y="12268200"/>
            <a:ext cx="4800600" cy="571500"/>
          </a:xfrm>
          <a:prstGeom prst="rect">
            <a:avLst/>
          </a:prstGeom>
        </p:spPr>
        <p:txBody>
          <a:bodyPr anchor="ctr" rtlCol="false" lIns="0" tIns="80140" rIns="0" bIns="80140"/>
          <a:lstStyle/>
          <a:p>
            <a:pPr algn="ctr" lvl="0">
              <a:lnSpc>
                <a:spcPct val="83830"/>
              </a:lnSpc>
            </a:pPr>
            <a:r>
              <a:rPr lang="en" sz="3236" b="false" i="false" u="none" strike="noStrike" spc="-162">
                <a:solidFill>
                  <a:srgbClr val="FFFFFF"/>
                </a:solidFill>
                <a:latin typeface="Pretendard Bold"/>
              </a:rPr>
              <a:t>2023664025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609600"/>
            <a:ext cx="92964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11050-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이항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계수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76400"/>
            <a:ext cx="95758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조합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알아보기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30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806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150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3700" y="3949700"/>
            <a:ext cx="5829300" cy="6007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807200" y="3949700"/>
            <a:ext cx="8382000" cy="7772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98800" y="3949700"/>
            <a:ext cx="793750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09600"/>
            <a:ext cx="93345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11051-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이항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계수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76400"/>
            <a:ext cx="96012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조합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알아보기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0" y="3733800"/>
            <a:ext cx="14732000" cy="8737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609600"/>
            <a:ext cx="92964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11051-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이항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계수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76400"/>
            <a:ext cx="95758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조합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알아보기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322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507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309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3924300"/>
            <a:ext cx="8432800" cy="5854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28100" y="3924300"/>
            <a:ext cx="7239000" cy="835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30600" y="3924300"/>
            <a:ext cx="7543800" cy="6997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09600"/>
            <a:ext cx="93345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1010-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다리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놓기</a:t>
            </a:r>
            <a:b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</a:b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76400"/>
            <a:ext cx="96012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조합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알아보기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09900" y="3251200"/>
            <a:ext cx="18364200" cy="9398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77500" y="9144000"/>
            <a:ext cx="9220200" cy="1587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1.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한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사이트엔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최대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한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개의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다리만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연결</a:t>
            </a:r>
          </a:p>
          <a:p>
            <a:pPr algn="l" lvl="0">
              <a:lnSpc>
                <a:spcPct val="116199"/>
              </a:lnSpc>
            </a:pP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2.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다리를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많이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지어야하니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서쪽의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개수만큼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지을려함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(N&lt;=M)</a:t>
            </a:r>
          </a:p>
          <a:p>
            <a:pPr algn="l" lvl="0">
              <a:lnSpc>
                <a:spcPct val="116199"/>
              </a:lnSpc>
            </a:pP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3.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다리끼리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서로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겹쳐질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수</a:t>
            </a:r>
            <a:r>
              <a:rPr lang="en-US" sz="298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2987" b="false" i="false" u="none" strike="noStrike">
                <a:solidFill>
                  <a:srgbClr val="0D41E9"/>
                </a:solidFill>
                <a:ea typeface="Pretendard Regular"/>
              </a:rPr>
              <a:t>없음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09900" y="9232900"/>
            <a:ext cx="825500" cy="965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75600" y="9232900"/>
            <a:ext cx="889000" cy="96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05300" y="2057400"/>
            <a:ext cx="5359400" cy="604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058900" y="2057400"/>
            <a:ext cx="5359400" cy="6045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118100" y="9118600"/>
            <a:ext cx="16256000" cy="215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4050" b="false" i="false" u="none" strike="noStrike">
                <a:solidFill>
                  <a:srgbClr val="000000"/>
                </a:solidFill>
                <a:ea typeface="Pretendard Regular"/>
              </a:rPr>
              <a:t>동쪽의</a:t>
            </a:r>
            <a:r>
              <a:rPr lang="en-US" sz="405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50" b="false" i="false" u="none" strike="noStrike">
                <a:solidFill>
                  <a:srgbClr val="000000"/>
                </a:solidFill>
                <a:ea typeface="Pretendard Regular"/>
              </a:rPr>
              <a:t>맨</a:t>
            </a:r>
            <a:r>
              <a:rPr lang="en-US" sz="405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50" b="false" i="false" u="none" strike="noStrike">
                <a:solidFill>
                  <a:srgbClr val="000000"/>
                </a:solidFill>
                <a:ea typeface="Pretendard Regular"/>
              </a:rPr>
              <a:t>위</a:t>
            </a:r>
            <a:r>
              <a:rPr lang="en-US" sz="405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50" b="false" i="false" u="none" strike="noStrike">
                <a:solidFill>
                  <a:srgbClr val="000000"/>
                </a:solidFill>
                <a:ea typeface="Pretendard Regular"/>
              </a:rPr>
              <a:t>사이트부터</a:t>
            </a:r>
            <a:r>
              <a:rPr lang="en-US" sz="405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50" b="false" i="false" u="none" strike="noStrike">
                <a:solidFill>
                  <a:srgbClr val="000000"/>
                </a:solidFill>
                <a:ea typeface="Pretendard Regular"/>
              </a:rPr>
              <a:t>내려오면서</a:t>
            </a:r>
            <a:r>
              <a:rPr lang="en-US" sz="405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50" b="false" i="false" u="none" strike="noStrike">
                <a:solidFill>
                  <a:srgbClr val="000000"/>
                </a:solidFill>
                <a:ea typeface="Pretendard Regular"/>
              </a:rPr>
              <a:t>연결된다</a:t>
            </a:r>
            <a:r>
              <a:rPr lang="en-US" sz="4050" b="false" i="false" u="none" strike="noStrike">
                <a:solidFill>
                  <a:srgbClr val="000000"/>
                </a:solidFill>
                <a:latin typeface="Pretendard Regular"/>
              </a:rPr>
              <a:t>/</a:t>
            </a:r>
            <a:r>
              <a:rPr lang="ko-KR" sz="4050" b="false" i="false" u="none" strike="noStrike">
                <a:solidFill>
                  <a:srgbClr val="000000"/>
                </a:solidFill>
                <a:ea typeface="Pretendard Regular"/>
              </a:rPr>
              <a:t>연결되지</a:t>
            </a:r>
            <a:r>
              <a:rPr lang="en-US" sz="405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50" b="false" i="false" u="none" strike="noStrike">
                <a:solidFill>
                  <a:srgbClr val="000000"/>
                </a:solidFill>
                <a:ea typeface="Pretendard Regular"/>
              </a:rPr>
              <a:t>않는다로</a:t>
            </a:r>
            <a:r>
              <a:rPr lang="en-US" sz="405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050" b="false" i="false" u="none" strike="noStrike">
                <a:solidFill>
                  <a:srgbClr val="000000"/>
                </a:solidFill>
                <a:ea typeface="Pretendard Regular"/>
              </a:rPr>
              <a:t>구분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64500" y="2806700"/>
            <a:ext cx="1066800" cy="1066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087600" y="3429000"/>
            <a:ext cx="825500" cy="863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738600" y="8572500"/>
            <a:ext cx="14351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true" i="false" u="none" strike="noStrike">
                <a:solidFill>
                  <a:srgbClr val="F10909"/>
                </a:solidFill>
                <a:ea typeface="Pretendard Regular"/>
              </a:rPr>
              <a:t>위배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03100" y="2730500"/>
            <a:ext cx="5194300" cy="586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51400" y="2730500"/>
            <a:ext cx="5257800" cy="59309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3385800" y="8293100"/>
            <a:ext cx="16217900" cy="2120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98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
 N=4, M=6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때와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동일</a:t>
            </a:r>
          </a:p>
          <a:p>
            <a:pPr algn="l" lvl="0">
              <a:lnSpc>
                <a:spcPct val="116199"/>
              </a:lnSpc>
            </a:pP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(X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연결되지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않는다고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가정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09200" y="965200"/>
            <a:ext cx="4787900" cy="86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843" b="false" i="false" u="none" strike="noStrike">
                <a:solidFill>
                  <a:srgbClr val="000000"/>
                </a:solidFill>
                <a:latin typeface="Pretendard Bold"/>
              </a:rPr>
              <a:t> N=4, M=7</a:t>
            </a:r>
            <a:r>
              <a:rPr lang="ko-KR" sz="4843" b="false" i="false" u="none" strike="noStrike">
                <a:solidFill>
                  <a:srgbClr val="000000"/>
                </a:solidFill>
                <a:ea typeface="Pretendard Bold"/>
              </a:rPr>
              <a:t>을</a:t>
            </a:r>
            <a:r>
              <a:rPr lang="en-US" sz="484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43" b="false" i="false" u="none" strike="noStrike">
                <a:solidFill>
                  <a:srgbClr val="000000"/>
                </a:solidFill>
                <a:ea typeface="Pretendard Bold"/>
              </a:rPr>
              <a:t>가정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81700" y="9359900"/>
            <a:ext cx="3937000" cy="1066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N=3, M=6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일때와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동일</a:t>
            </a:r>
          </a:p>
          <a:p>
            <a:pPr algn="l" lvl="0">
              <a:lnSpc>
                <a:spcPct val="116199"/>
              </a:lnSpc>
            </a:pP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양쪽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하나씩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제거된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느낌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6900" y="11112500"/>
            <a:ext cx="239903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
[N=4, M=7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때의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] = [N=3, M=6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때의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] + [N=4, M=6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때의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]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124200" y="4127500"/>
            <a:ext cx="4864100" cy="548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367000" y="4127500"/>
            <a:ext cx="4864100" cy="548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988300" y="990600"/>
            <a:ext cx="16497300" cy="86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N=3, M=6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일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때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맨위는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연결했다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가정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317500" y="10236200"/>
            <a:ext cx="12357100" cy="3086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맨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위끼리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algn="ctr" lvl="0">
              <a:lnSpc>
                <a:spcPct val="116199"/>
              </a:lnSpc>
            </a:pP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연결된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사이트는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사이트와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</a:p>
          <a:p>
            <a:pPr algn="ctr" lvl="0">
              <a:lnSpc>
                <a:spcPct val="116199"/>
              </a:lnSpc>
            </a:pP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-&gt; N,M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계수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하나씩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빼줌</a:t>
            </a:r>
          </a:p>
          <a:p>
            <a:pPr algn="ctr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74300" y="10236200"/>
            <a:ext cx="15049500" cy="16002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맨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위끼리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X&gt;</a:t>
            </a:r>
          </a:p>
          <a:p>
            <a:pPr algn="ctr" lvl="0">
              <a:lnSpc>
                <a:spcPct val="116199"/>
              </a:lnSpc>
            </a:pP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서쪽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사이트는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밑의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동쪽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중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하나와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동쪽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사이트는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연결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</a:p>
          <a:p>
            <a:pPr algn="ctr" lvl="0">
              <a:lnSpc>
                <a:spcPct val="116199"/>
              </a:lnSpc>
            </a:pP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 -&gt;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동쪽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사이트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생각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안함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, M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계수</a:t>
            </a:r>
            <a:r>
              <a:rPr lang="en-US" sz="298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989" b="false" i="false" u="none" strike="noStrike">
                <a:solidFill>
                  <a:srgbClr val="000000"/>
                </a:solidFill>
                <a:ea typeface="Pretendard Regular"/>
              </a:rPr>
              <a:t>하나빼줌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14900" y="5321300"/>
            <a:ext cx="4864100" cy="548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16000" y="5321300"/>
            <a:ext cx="4864100" cy="5486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562600" y="1384300"/>
            <a:ext cx="16497300" cy="863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N=1, M=4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에서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다리가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놓일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수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있는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경우의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40" b="false" i="false" u="none" strike="noStrike">
                <a:solidFill>
                  <a:srgbClr val="000000"/>
                </a:solidFill>
                <a:ea typeface="Pretendard Bold"/>
              </a:rPr>
              <a:t>수는</a:t>
            </a:r>
            <a:r>
              <a:rPr lang="en-US" sz="4840" b="false" i="false" u="none" strike="noStrike">
                <a:solidFill>
                  <a:srgbClr val="000000"/>
                </a:solidFill>
                <a:latin typeface="Pretendard Bold"/>
              </a:rPr>
              <a:t> 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626100" y="8724900"/>
            <a:ext cx="1066800" cy="1066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429000" y="9042400"/>
            <a:ext cx="19177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true" i="false" u="none" strike="noStrike">
                <a:solidFill>
                  <a:srgbClr val="F10909"/>
                </a:solidFill>
                <a:latin typeface="Pretendard Regular"/>
              </a:rPr>
              <a:t>1</a:t>
            </a:r>
            <a:r>
              <a:rPr lang="ko-KR" sz="4207" b="true" i="false" u="none" strike="noStrike">
                <a:solidFill>
                  <a:srgbClr val="F10909"/>
                </a:solidFill>
                <a:ea typeface="Pretendard Regular"/>
              </a:rPr>
              <a:t>개</a:t>
            </a:r>
            <a:r>
              <a:rPr lang="en-US" sz="4207" b="true" i="false" u="none" strike="noStrike">
                <a:solidFill>
                  <a:srgbClr val="F10909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F10909"/>
                </a:solidFill>
                <a:ea typeface="Pretendard Regular"/>
              </a:rPr>
              <a:t>남음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3700" y="8445500"/>
            <a:ext cx="30607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겹치는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이슈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73700" y="1816100"/>
            <a:ext cx="13423900" cy="9804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-177800"/>
            <a:ext cx="92837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ea typeface="Pretendard Medium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78400" y="1866900"/>
            <a:ext cx="154178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결국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, M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개를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뽑기만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방법을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계산하는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10300" y="3670300"/>
            <a:ext cx="6743700" cy="1714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606800" y="6426200"/>
            <a:ext cx="12534900" cy="6210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분자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위쪽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): for i in range(M - N + 1, M + 1): num *= i</a:t>
            </a:r>
          </a:p>
          <a:p>
            <a:pPr algn="l" lvl="0">
              <a:lnSpc>
                <a:spcPct val="116199"/>
              </a:lnSpc>
            </a:pP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이게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순열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mPn</a:t>
            </a:r>
          </a:p>
          <a:p>
            <a:pPr algn="l" lvl="0">
              <a:lnSpc>
                <a:spcPct val="116199"/>
              </a:lnSpc>
            </a:pP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M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명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명을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뽑아서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줄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세우는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경우의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</a:p>
          <a:p>
            <a:pPr algn="l" lvl="0">
              <a:lnSpc>
                <a:spcPct val="116199"/>
              </a:lnSpc>
            </a:pPr>
            <a:r>
              <a:rPr lang="en" sz="3491" b="false" i="false" u="none" strike="noStrike">
                <a:solidFill>
                  <a:srgbClr val="000000"/>
                </a:solidFill>
                <a:latin typeface="Pretendard Regular"/>
              </a:rPr>
              <a:t>ex) 5X4</a:t>
            </a:r>
          </a:p>
          <a:p>
            <a:pPr algn="l" lvl="0">
              <a:lnSpc>
                <a:spcPct val="116199"/>
              </a:lnSpc>
            </a:pPr>
            <a:r>
              <a:rPr lang="en" sz="3491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3491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분모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아래쪽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): for j in range(1, N + 1): num //= j</a:t>
            </a:r>
          </a:p>
          <a:p>
            <a:pPr algn="l" lvl="0">
              <a:lnSpc>
                <a:spcPct val="116199"/>
              </a:lnSpc>
            </a:pP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이게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N!</a:t>
            </a:r>
          </a:p>
          <a:p>
            <a:pPr algn="l" lvl="0">
              <a:lnSpc>
                <a:spcPct val="116199"/>
              </a:lnSpc>
            </a:pP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줄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세운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순서를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없애버리는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나누는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과정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ex) 2X1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491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491" b="false" i="false" u="none" strike="noStrike">
                <a:solidFill>
                  <a:srgbClr val="000000"/>
                </a:solidFill>
                <a:ea typeface="Pretendard Regular"/>
              </a:rPr>
              <a:t>나누기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589000" y="3581400"/>
            <a:ext cx="4140200" cy="1790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81200" y="2908300"/>
            <a:ext cx="9055100" cy="905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03600" y="2654300"/>
            <a:ext cx="9550400" cy="955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20434300" y="9499600"/>
            <a:ext cx="5435600" cy="5435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0100" y="596900"/>
            <a:ext cx="6527800" cy="1422400"/>
          </a:xfrm>
          <a:prstGeom prst="rect">
            <a:avLst/>
          </a:prstGeom>
        </p:spPr>
        <p:txBody>
          <a:bodyPr anchor="ctr" rtlCol="false" lIns="0" tIns="101486" rIns="0" bIns="101486"/>
          <a:lstStyle/>
          <a:p>
            <a:pPr algn="l" lvl="0">
              <a:lnSpc>
                <a:spcPct val="99600"/>
              </a:lnSpc>
            </a:pPr>
            <a:r>
              <a:rPr lang="en" sz="7991" b="false" i="false" u="none" strike="noStrike" spc="-400">
                <a:solidFill>
                  <a:srgbClr val="6187FF"/>
                </a:solidFill>
                <a:latin typeface="Pretendard Black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01900" y="3683000"/>
            <a:ext cx="5753100" cy="99060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세그먼트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트리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최소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공통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조상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조합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알아보기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01900" y="4140200"/>
            <a:ext cx="5918200" cy="5461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2042-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구간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합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27300" y="5867400"/>
            <a:ext cx="5867400" cy="10414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" sz="2708" b="false" i="false" u="none" strike="noStrike" spc="-135">
                <a:solidFill>
                  <a:srgbClr val="595959"/>
                </a:solidFill>
                <a:latin typeface="Pretendard Medium"/>
              </a:rPr>
              <a:t>11437-LCA</a:t>
            </a:r>
          </a:p>
          <a:p>
            <a:pPr algn="l" lvl="0">
              <a:lnSpc>
                <a:spcPct val="99600"/>
              </a:lnSpc>
            </a:pPr>
            <a:r>
              <a:rPr lang="en" sz="2708" b="false" i="false" u="none" strike="noStrike" spc="-135">
                <a:solidFill>
                  <a:srgbClr val="595959"/>
                </a:solidFill>
                <a:latin typeface="Pretendard Medium"/>
              </a:rPr>
              <a:t>11438-LCA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27300" y="7543800"/>
            <a:ext cx="5918200" cy="22733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11050-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이항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계수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1</a:t>
            </a:r>
          </a:p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11051-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이항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계수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2</a:t>
            </a:r>
          </a:p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1010-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다리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놓기</a:t>
            </a:r>
          </a:p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1722-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순열의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순서</a:t>
            </a:r>
          </a:p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1256-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사전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41400" y="3683000"/>
            <a:ext cx="1092200" cy="5638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01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02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03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Python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78400" y="1866900"/>
            <a:ext cx="154178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결국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, M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N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개를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뽑기만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하는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방법을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계산하는</a:t>
            </a:r>
            <a:r>
              <a:rPr lang="en-US" sz="4207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tru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21500" y="3302000"/>
            <a:ext cx="10528300" cy="9385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-88900"/>
            <a:ext cx="92837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77100" y="1270000"/>
            <a:ext cx="9842500" cy="121793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-88900"/>
            <a:ext cx="92837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2247900"/>
            <a:ext cx="12382500" cy="100711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09600"/>
            <a:ext cx="137414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1722-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순열의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순서</a:t>
            </a:r>
            <a:b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</a:b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76400"/>
            <a:ext cx="96012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조합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알아보기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53300" y="2882900"/>
            <a:ext cx="9677400" cy="104267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76400"/>
            <a:ext cx="95758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조합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알아보기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86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8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912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09600"/>
            <a:ext cx="137414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1722-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순열의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순서</a:t>
            </a:r>
            <a:b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</a:b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09700" y="3873500"/>
            <a:ext cx="5130800" cy="9537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0" y="3873500"/>
            <a:ext cx="6616700" cy="953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11600" y="3873500"/>
            <a:ext cx="6451600" cy="95377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09600"/>
            <a:ext cx="93345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1256-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사전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29500" y="1676400"/>
            <a:ext cx="97028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조합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알아보기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42100" y="2895600"/>
            <a:ext cx="11087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76400"/>
            <a:ext cx="95758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조합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알아보기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47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109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102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09600"/>
            <a:ext cx="137414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1256-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사전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08100" y="3937000"/>
            <a:ext cx="5803900" cy="9004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32800" y="3937000"/>
            <a:ext cx="6337300" cy="961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862300" y="3937000"/>
            <a:ext cx="7175500" cy="9613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6200" y="685800"/>
            <a:ext cx="2679700" cy="185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9" b="false" i="false" u="none" strike="noStrike">
                <a:solidFill>
                  <a:srgbClr val="000000"/>
                </a:solidFill>
                <a:ea typeface="Pretendard Black"/>
              </a:rPr>
              <a:t>출처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71800" y="3314700"/>
            <a:ext cx="16510000" cy="215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000000"/>
                </a:solidFill>
                <a:latin typeface="Pretendard Regular"/>
              </a:rPr>
              <a:t>https://kau-algorithm.tistory.com/780</a:t>
            </a:r>
          </a:p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000000"/>
                </a:solidFill>
                <a:latin typeface="Pretendard Regular"/>
              </a:rPr>
              <a:t>https://seongsu-minki.tistory.com/27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69200" y="609600"/>
            <a:ext cx="100457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2042-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구간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합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54900" y="1676400"/>
            <a:ext cx="96520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세그먼트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14900" y="2984500"/>
            <a:ext cx="14554200" cy="10121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48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951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055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0" y="1701800"/>
            <a:ext cx="96520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세그먼트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0300" y="609600"/>
            <a:ext cx="94107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2042-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합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3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03400" y="4114800"/>
            <a:ext cx="5867400" cy="8039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75700" y="4114800"/>
            <a:ext cx="6972300" cy="937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40200" y="4114800"/>
            <a:ext cx="6311900" cy="9372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609600"/>
            <a:ext cx="94107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0" b="false" i="false" u="none" strike="noStrike" spc="-335">
                <a:solidFill>
                  <a:srgbClr val="000000"/>
                </a:solidFill>
                <a:latin typeface="Pretendard Medium"/>
              </a:rPr>
              <a:t>11437-LCA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6000" y="1701800"/>
            <a:ext cx="96520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최소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공통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75400" y="2794000"/>
            <a:ext cx="11645900" cy="10680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75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795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2659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0" y="1701800"/>
            <a:ext cx="96520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최소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공통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0300" y="609600"/>
            <a:ext cx="94107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0" b="false" i="false" u="none" strike="noStrike" spc="-335">
                <a:solidFill>
                  <a:srgbClr val="000000"/>
                </a:solidFill>
                <a:latin typeface="Pretendard Medium"/>
              </a:rPr>
              <a:t>11437-LCA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81000" y="3924300"/>
            <a:ext cx="4191000" cy="9613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595100" y="3924300"/>
            <a:ext cx="5664200" cy="6997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080000" y="3924300"/>
            <a:ext cx="6311900" cy="8394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67300" y="3924300"/>
            <a:ext cx="5956300" cy="9715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53100" y="622300"/>
            <a:ext cx="128778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0" b="false" i="false" u="none" strike="noStrike" spc="-335">
                <a:solidFill>
                  <a:srgbClr val="000000"/>
                </a:solidFill>
                <a:latin typeface="Pretendard Medium"/>
              </a:rPr>
              <a:t>11438-LCA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67600" y="1676400"/>
            <a:ext cx="96139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최소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공통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조상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413500" y="2768600"/>
            <a:ext cx="11569700" cy="105791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050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077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723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3100" y="622300"/>
            <a:ext cx="128778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0" b="false" i="false" u="none" strike="noStrike" spc="-335">
                <a:solidFill>
                  <a:srgbClr val="000000"/>
                </a:solidFill>
                <a:latin typeface="Pretendard Medium"/>
              </a:rPr>
              <a:t>11438-LCA 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7600" y="1676400"/>
            <a:ext cx="96139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최소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공통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조상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3200" y="3911600"/>
            <a:ext cx="5181600" cy="965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13400" y="3911600"/>
            <a:ext cx="6223000" cy="7950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36400" y="3911600"/>
            <a:ext cx="5905500" cy="7950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907000" y="3911600"/>
            <a:ext cx="5867400" cy="8674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09600"/>
            <a:ext cx="93345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11050-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이항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계수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76400"/>
            <a:ext cx="96012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조합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알아보기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43500" y="3568700"/>
            <a:ext cx="14097000" cy="8699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